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2396" r:id="rId1"/>
  </p:sldMasterIdLst>
  <p:notesMasterIdLst>
    <p:notesMasterId r:id="rId11"/>
  </p:notesMasterIdLst>
  <p:handoutMasterIdLst>
    <p:handoutMasterId r:id="rId12"/>
  </p:handoutMasterIdLst>
  <p:sldIdLst>
    <p:sldId id="1517" r:id="rId2"/>
    <p:sldId id="1707" r:id="rId3"/>
    <p:sldId id="1852" r:id="rId4"/>
    <p:sldId id="1868" r:id="rId5"/>
    <p:sldId id="1862" r:id="rId6"/>
    <p:sldId id="1855" r:id="rId7"/>
    <p:sldId id="1864" r:id="rId8"/>
    <p:sldId id="1866" r:id="rId9"/>
    <p:sldId id="1865" r:id="rId10"/>
  </p:sldIdLst>
  <p:sldSz cx="12192000" cy="6858000"/>
  <p:notesSz cx="6761163" cy="9942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panose="020B0604020202020204" pitchFamily="34" charset="0"/>
        <a:ea typeface="+mn-ea"/>
        <a:cs typeface="Calibri" panose="020F050202020403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panose="020B0604020202020204" pitchFamily="34" charset="0"/>
        <a:ea typeface="+mn-ea"/>
        <a:cs typeface="Calibri" panose="020F050202020403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panose="020B0604020202020204" pitchFamily="34" charset="0"/>
        <a:ea typeface="+mn-ea"/>
        <a:cs typeface="Calibri" panose="020F050202020403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panose="020B0604020202020204" pitchFamily="34" charset="0"/>
        <a:ea typeface="+mn-ea"/>
        <a:cs typeface="Calibri" panose="020F050202020403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panose="020B0604020202020204" pitchFamily="34" charset="0"/>
        <a:ea typeface="+mn-ea"/>
        <a:cs typeface="Calibri" panose="020F0502020204030204" pitchFamily="34" charset="0"/>
      </a:defRPr>
    </a:lvl5pPr>
    <a:lvl6pPr marL="2286000" algn="l" defTabSz="914400" rtl="0" eaLnBrk="1" latinLnBrk="0" hangingPunct="1">
      <a:defRPr sz="1600" kern="1200">
        <a:solidFill>
          <a:schemeClr val="bg1"/>
        </a:solidFill>
        <a:latin typeface="Arial" panose="020B0604020202020204" pitchFamily="34" charset="0"/>
        <a:ea typeface="+mn-ea"/>
        <a:cs typeface="Calibri" panose="020F0502020204030204" pitchFamily="34" charset="0"/>
      </a:defRPr>
    </a:lvl6pPr>
    <a:lvl7pPr marL="2743200" algn="l" defTabSz="914400" rtl="0" eaLnBrk="1" latinLnBrk="0" hangingPunct="1">
      <a:defRPr sz="1600" kern="1200">
        <a:solidFill>
          <a:schemeClr val="bg1"/>
        </a:solidFill>
        <a:latin typeface="Arial" panose="020B0604020202020204" pitchFamily="34" charset="0"/>
        <a:ea typeface="+mn-ea"/>
        <a:cs typeface="Calibri" panose="020F0502020204030204" pitchFamily="34" charset="0"/>
      </a:defRPr>
    </a:lvl7pPr>
    <a:lvl8pPr marL="3200400" algn="l" defTabSz="914400" rtl="0" eaLnBrk="1" latinLnBrk="0" hangingPunct="1">
      <a:defRPr sz="1600" kern="1200">
        <a:solidFill>
          <a:schemeClr val="bg1"/>
        </a:solidFill>
        <a:latin typeface="Arial" panose="020B0604020202020204" pitchFamily="34" charset="0"/>
        <a:ea typeface="+mn-ea"/>
        <a:cs typeface="Calibri" panose="020F0502020204030204" pitchFamily="34" charset="0"/>
      </a:defRPr>
    </a:lvl8pPr>
    <a:lvl9pPr marL="3657600" algn="l" defTabSz="914400" rtl="0" eaLnBrk="1" latinLnBrk="0" hangingPunct="1">
      <a:defRPr sz="1600" kern="1200">
        <a:solidFill>
          <a:schemeClr val="bg1"/>
        </a:solidFill>
        <a:latin typeface="Arial" panose="020B0604020202020204" pitchFamily="34" charset="0"/>
        <a:ea typeface="+mn-ea"/>
        <a:cs typeface="Calibri" panose="020F050202020403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62" autoAdjust="0"/>
    <p:restoredTop sz="94694" autoAdjust="0"/>
  </p:normalViewPr>
  <p:slideViewPr>
    <p:cSldViewPr>
      <p:cViewPr varScale="1">
        <p:scale>
          <a:sx n="65" d="100"/>
          <a:sy n="65" d="100"/>
        </p:scale>
        <p:origin x="6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5DF2B726-FC8C-4E61-8983-DD52CB57C87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30622" cy="49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32" tIns="45466" rIns="90932" bIns="4546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E00CBEF4-4E72-4780-B460-17316E313F2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8970" y="1"/>
            <a:ext cx="2930622" cy="49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32" tIns="45466" rIns="90932" bIns="4546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9BA979EE-92FE-44EC-8CD9-ED584E6D2DC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4281"/>
            <a:ext cx="2930622" cy="49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32" tIns="45466" rIns="90932" bIns="4546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E40099BE-04F0-4E29-A1E2-3EC8D27770B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8970" y="9444281"/>
            <a:ext cx="2930622" cy="49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32" tIns="45466" rIns="90932" bIns="4546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37767DD-D763-4DC0-8AF2-597A43888B3C}" type="slidenum">
              <a:rPr lang="en-US" altLang="pt-PT"/>
              <a:pPr>
                <a:defRPr/>
              </a:pPr>
              <a:t>‹#›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FF8F109F-CDF2-4329-B4AD-799EF839DE2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30622" cy="49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32" tIns="45466" rIns="90932" bIns="4546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5C331D13-7B78-4CE9-B0A5-53B7DAB535E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30541" y="1"/>
            <a:ext cx="2930622" cy="49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32" tIns="45466" rIns="90932" bIns="4546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05E2CED9-87F9-4B3C-9410-B279C4447B2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5088" y="746125"/>
            <a:ext cx="6630987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3" name="Rectangle 5">
            <a:extLst>
              <a:ext uri="{FF2B5EF4-FFF2-40B4-BE49-F238E27FC236}">
                <a16:creationId xmlns:a16="http://schemas.microsoft.com/office/drawing/2014/main" id="{C190B60B-33E5-4DA7-BA67-8D923E86EBA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060" y="4722931"/>
            <a:ext cx="4955044" cy="447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32" tIns="45466" rIns="90932" bIns="454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65894" name="Rectangle 6">
            <a:extLst>
              <a:ext uri="{FF2B5EF4-FFF2-40B4-BE49-F238E27FC236}">
                <a16:creationId xmlns:a16="http://schemas.microsoft.com/office/drawing/2014/main" id="{5DF3C73B-A2B0-4CF9-8D94-98410866BEB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7445"/>
            <a:ext cx="2930622" cy="495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32" tIns="45466" rIns="90932" bIns="4546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5895" name="Rectangle 7">
            <a:extLst>
              <a:ext uri="{FF2B5EF4-FFF2-40B4-BE49-F238E27FC236}">
                <a16:creationId xmlns:a16="http://schemas.microsoft.com/office/drawing/2014/main" id="{F77D058B-995E-4A2F-A39E-5915C7D55F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541" y="9447445"/>
            <a:ext cx="2930622" cy="495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32" tIns="45466" rIns="90932" bIns="4546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BB089D0-59FB-4A1F-A361-A492FA0F4FED}" type="slidenum">
              <a:rPr lang="en-GB" altLang="pt-PT"/>
              <a:pPr>
                <a:defRPr/>
              </a:pPr>
              <a:t>‹#›</a:t>
            </a:fld>
            <a:endParaRPr lang="en-GB" altLang="pt-PT"/>
          </a:p>
        </p:txBody>
      </p:sp>
    </p:spTree>
    <p:extLst>
      <p:ext uri="{BB962C8B-B14F-4D97-AF65-F5344CB8AC3E}">
        <p14:creationId xmlns:p14="http://schemas.microsoft.com/office/powerpoint/2010/main" val="3468083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520F43DD-AF1A-435C-8ECF-5121C0C148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A71E41B4-7668-4A15-932D-4BCAE03A7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B0431B3B-E016-4ADE-B895-92E2D6188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1pPr>
            <a:lvl2pPr marL="738047" indent="-283864"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2pPr>
            <a:lvl3pPr marL="1135456" indent="-227091"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3pPr>
            <a:lvl4pPr marL="1589639" indent="-227091"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4pPr>
            <a:lvl5pPr marL="2043821" indent="-227091"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5pPr>
            <a:lvl6pPr marL="2498004" indent="-22709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6pPr>
            <a:lvl7pPr marL="2952186" indent="-22709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7pPr>
            <a:lvl8pPr marL="3406369" indent="-22709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8pPr>
            <a:lvl9pPr marL="3860551" indent="-22709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9pPr>
          </a:lstStyle>
          <a:p>
            <a:fld id="{E5008B99-FB08-44D1-8F0F-4CAF1C962545}" type="slidenum">
              <a:rPr lang="en-GB" altLang="pt-PT" sz="1200">
                <a:solidFill>
                  <a:srgbClr val="000000"/>
                </a:solidFill>
              </a:rPr>
              <a:pPr/>
              <a:t>1</a:t>
            </a:fld>
            <a:endParaRPr lang="en-GB" altLang="pt-PT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542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B78E0DD-67B5-4B33-AA8C-6BC7223D7C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0AC1B-5B8C-452D-A4A1-A2043C9DFCE2}" type="slidenum">
              <a:rPr lang="en-US" altLang="pt-PT"/>
              <a:pPr>
                <a:defRPr/>
              </a:pPr>
              <a:t>‹#›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407979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8CF8287-F373-47F6-A125-3D8B0C925B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C0B34-5465-40D6-9712-BB051F15EC7F}" type="slidenum">
              <a:rPr lang="en-US" altLang="pt-PT"/>
              <a:pPr>
                <a:defRPr/>
              </a:pPr>
              <a:t>‹#›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442328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0488"/>
            <a:ext cx="2743200" cy="67675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0488"/>
            <a:ext cx="8042031" cy="67675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146F78F-D3A9-4223-A288-71219DD2B8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07D78-0705-4245-A355-1B4AF02863D3}" type="slidenum">
              <a:rPr lang="en-US" altLang="pt-PT"/>
              <a:pPr>
                <a:defRPr/>
              </a:pPr>
              <a:t>‹#›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476932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>
            <a:extLst>
              <a:ext uri="{FF2B5EF4-FFF2-40B4-BE49-F238E27FC236}">
                <a16:creationId xmlns:a16="http://schemas.microsoft.com/office/drawing/2014/main" id="{508806B0-11DC-4140-B1BD-9C833CA9C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50" y="188913"/>
            <a:ext cx="12319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D1F4FE4-2F8A-40D5-BFCE-3833A66DC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2595563"/>
            <a:ext cx="2921000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E3B10E0-31AF-4CF2-8F78-D49F4326A2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2595563"/>
            <a:ext cx="4106862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CC50D072-0295-42AC-BBAC-0C72FFB426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2595563"/>
            <a:ext cx="4541838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AE68E4B-55FC-48B3-A77B-8DC458F67A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4378325"/>
            <a:ext cx="4957762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F6231611-4350-47B7-A25E-079567256E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4378325"/>
            <a:ext cx="4946650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8E2411-EA76-4F7E-A9AA-98558B3C7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1688" y="1181100"/>
            <a:ext cx="5508625" cy="4302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9pPr>
          </a:lstStyle>
          <a:p>
            <a:pPr algn="ctr" eaLnBrk="1">
              <a:defRPr/>
            </a:pPr>
            <a:r>
              <a:rPr lang="en-US" altLang="pt-PT" sz="14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REPÚBLICA DE MOÇAMBIQUE</a:t>
            </a:r>
            <a:endParaRPr lang="en-US" altLang="pt-PT" sz="1400" b="1">
              <a:solidFill>
                <a:srgbClr val="00000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>
              <a:defRPr/>
            </a:pPr>
            <a:r>
              <a:rPr lang="en-US" altLang="pt-PT" sz="1400" b="1">
                <a:solidFill>
                  <a:srgbClr val="00B05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INSTITUTO NACIONAL DE GESTÃO </a:t>
            </a:r>
            <a:r>
              <a:rPr lang="pt-PT" altLang="pt-PT" sz="1400" b="1">
                <a:solidFill>
                  <a:srgbClr val="00B05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E REDUÇÃO DO RISCO DE DESASTRES 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4F5E312E-A7BF-4A43-B366-685D86855A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2593975"/>
            <a:ext cx="2862262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BEED28DE-5BF6-417A-BF0D-87A5410828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5559425"/>
            <a:ext cx="2379663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B27921F6-E35B-457A-B08D-EDA089AFCE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0"/>
          <a:stretch>
            <a:fillRect/>
          </a:stretch>
        </p:blipFill>
        <p:spPr bwMode="auto">
          <a:xfrm>
            <a:off x="9302750" y="5327650"/>
            <a:ext cx="254952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8C1D9D86-A73C-48D4-82D1-92F59B80CE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0" y="4005263"/>
            <a:ext cx="25527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030C97D7-6276-42D0-8B2B-7ACF49C878F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475" y="2644775"/>
            <a:ext cx="22098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EEF64508-E80D-4DD3-B2A7-206BFD7432B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5" y="2587625"/>
            <a:ext cx="2290763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0">
            <a:extLst>
              <a:ext uri="{FF2B5EF4-FFF2-40B4-BE49-F238E27FC236}">
                <a16:creationId xmlns:a16="http://schemas.microsoft.com/office/drawing/2014/main" id="{95E324F4-16BA-4A9B-B72A-56F19879C2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1677988"/>
            <a:ext cx="20066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15">
            <a:extLst>
              <a:ext uri="{FF2B5EF4-FFF2-40B4-BE49-F238E27FC236}">
                <a16:creationId xmlns:a16="http://schemas.microsoft.com/office/drawing/2014/main" id="{FBA43567-7988-4083-BD85-70FD2A5C023D}"/>
              </a:ext>
            </a:extLst>
          </p:cNvPr>
          <p:cNvSpPr>
            <a:spLocks/>
          </p:cNvSpPr>
          <p:nvPr userDrawn="1"/>
        </p:nvSpPr>
        <p:spPr bwMode="auto">
          <a:xfrm>
            <a:off x="304800" y="76200"/>
            <a:ext cx="11582400" cy="68087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20175"/>
                </a:moveTo>
                <a:cubicBezTo>
                  <a:pt x="945" y="20575"/>
                  <a:pt x="1887" y="20803"/>
                  <a:pt x="2795" y="21088"/>
                </a:cubicBezTo>
                <a:cubicBezTo>
                  <a:pt x="3587" y="21315"/>
                  <a:pt x="4343" y="21373"/>
                  <a:pt x="5061" y="21600"/>
                </a:cubicBezTo>
                <a:cubicBezTo>
                  <a:pt x="7098" y="21600"/>
                  <a:pt x="7628" y="21373"/>
                  <a:pt x="8156" y="21315"/>
                </a:cubicBezTo>
                <a:cubicBezTo>
                  <a:pt x="8723" y="21200"/>
                  <a:pt x="9326" y="20973"/>
                  <a:pt x="9856" y="20803"/>
                </a:cubicBezTo>
                <a:cubicBezTo>
                  <a:pt x="10346" y="20575"/>
                  <a:pt x="10802" y="20403"/>
                  <a:pt x="11329" y="20063"/>
                </a:cubicBezTo>
                <a:cubicBezTo>
                  <a:pt x="11819" y="19890"/>
                  <a:pt x="12349" y="19663"/>
                  <a:pt x="12877" y="19378"/>
                </a:cubicBezTo>
                <a:cubicBezTo>
                  <a:pt x="13444" y="19150"/>
                  <a:pt x="13972" y="18865"/>
                  <a:pt x="14577" y="18638"/>
                </a:cubicBezTo>
                <a:cubicBezTo>
                  <a:pt x="15179" y="18465"/>
                  <a:pt x="15784" y="18125"/>
                  <a:pt x="16539" y="17952"/>
                </a:cubicBezTo>
                <a:cubicBezTo>
                  <a:pt x="17257" y="17839"/>
                  <a:pt x="17937" y="17554"/>
                  <a:pt x="18768" y="17439"/>
                </a:cubicBezTo>
                <a:cubicBezTo>
                  <a:pt x="19638" y="17439"/>
                  <a:pt x="20580" y="17324"/>
                  <a:pt x="21600" y="17324"/>
                </a:cubicBezTo>
                <a:lnTo>
                  <a:pt x="21600" y="0"/>
                </a:lnTo>
                <a:lnTo>
                  <a:pt x="0" y="0"/>
                </a:lnTo>
                <a:lnTo>
                  <a:pt x="0" y="20175"/>
                </a:lnTo>
                <a:close/>
              </a:path>
            </a:pathLst>
          </a:custGeom>
          <a:solidFill>
            <a:srgbClr val="548235">
              <a:alpha val="50195"/>
            </a:srgbClr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45720" rIns="45720" anchor="ctr"/>
          <a:lstStyle/>
          <a:p>
            <a:endParaRPr lang="pt-PT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D0A4764-C5FF-4F78-995F-719CD29F2F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33D0006-9C08-4004-87F7-82D56325C876}" type="slidenum">
              <a:rPr lang="en-US" altLang="pt-PT"/>
              <a:pPr>
                <a:defRPr/>
              </a:pPr>
              <a:t>‹#›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156021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A471267-1244-4BAD-B726-45E62436CE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DFFB9-6FA3-4560-B2D8-2630104D42D5}" type="slidenum">
              <a:rPr lang="en-US" altLang="pt-PT"/>
              <a:pPr>
                <a:defRPr/>
              </a:pPr>
              <a:t>‹#›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2003163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F8CD0CC-BA5A-4E3D-8011-7F8C6996B6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190CF-C64B-478B-87F3-00A7C4DFA118}" type="slidenum">
              <a:rPr lang="en-US" altLang="pt-PT"/>
              <a:pPr>
                <a:defRPr/>
              </a:pPr>
              <a:t>‹#›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15268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92615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5" y="1600200"/>
            <a:ext cx="5392615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F3F46C-7C6E-4EF3-85F8-5BA4D427AE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859C8-57D8-4FBE-91DF-AB7F7CEEFF8C}" type="slidenum">
              <a:rPr lang="en-US" altLang="pt-PT"/>
              <a:pPr>
                <a:defRPr/>
              </a:pPr>
              <a:t>‹#›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3843546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3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3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661ACF4-0684-47C1-B5CC-B949EF34F8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1DA4B-22EF-4EC9-B2DD-1576C74F0F70}" type="slidenum">
              <a:rPr lang="en-US" altLang="pt-PT"/>
              <a:pPr>
                <a:defRPr/>
              </a:pPr>
              <a:t>‹#›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229250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41496B6-DFCC-46D7-9B2B-EEB6C9DBEA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CAF59-34C9-401B-A4EC-3D738EF10069}" type="slidenum">
              <a:rPr lang="en-US" altLang="pt-PT"/>
              <a:pPr>
                <a:defRPr/>
              </a:pPr>
              <a:t>‹#›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3992340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50CFA528-B0E8-471C-9A47-B1E8501CBF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AE4A5-5EAD-4609-B087-958C2BA6D0D4}" type="slidenum">
              <a:rPr lang="en-US" altLang="pt-PT"/>
              <a:pPr>
                <a:defRPr/>
              </a:pPr>
              <a:t>‹#›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3755799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85" y="273051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117087-0FFB-4A70-873F-1A855F40B6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45056-27E1-4414-9C4F-EF7407CA4453}" type="slidenum">
              <a:rPr lang="en-US" altLang="pt-PT"/>
              <a:pPr>
                <a:defRPr/>
              </a:pPr>
              <a:t>‹#›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90712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>
              <a:sym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DB0487-4974-4848-9EE6-A9FF0CDC10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86705-C4F9-41D0-AAFA-465BD58ED948}" type="slidenum">
              <a:rPr lang="en-US" altLang="pt-PT"/>
              <a:pPr>
                <a:defRPr/>
              </a:pPr>
              <a:t>‹#›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64971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851E7907-86BA-4731-B177-B68E819AA0CC}"/>
              </a:ext>
            </a:extLst>
          </p:cNvPr>
          <p:cNvSpPr>
            <a:spLocks/>
          </p:cNvSpPr>
          <p:nvPr/>
        </p:nvSpPr>
        <p:spPr bwMode="auto">
          <a:xfrm>
            <a:off x="333375" y="115888"/>
            <a:ext cx="10902950" cy="43338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lIns="45720" rIns="45720" anchor="ctr"/>
          <a:lstStyle>
            <a:lvl1pPr defTabSz="989013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defTabSz="989013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defTabSz="989013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defTabSz="989013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defTabSz="989013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>
              <a:defRPr/>
            </a:pPr>
            <a:endParaRPr lang="pt-PT" altLang="pt-PT" sz="1900">
              <a:solidFill>
                <a:srgbClr val="FFFFFF"/>
              </a:solidFill>
            </a:endParaRPr>
          </a:p>
        </p:txBody>
      </p:sp>
      <p:pic>
        <p:nvPicPr>
          <p:cNvPr id="2051" name="Picture 2" descr="image.pdf">
            <a:extLst>
              <a:ext uri="{FF2B5EF4-FFF2-40B4-BE49-F238E27FC236}">
                <a16:creationId xmlns:a16="http://schemas.microsoft.com/office/drawing/2014/main" id="{8707555E-DC37-4A9A-BD90-D99B6D44509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7913" y="117475"/>
            <a:ext cx="6175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>
            <a:extLst>
              <a:ext uri="{FF2B5EF4-FFF2-40B4-BE49-F238E27FC236}">
                <a16:creationId xmlns:a16="http://schemas.microsoft.com/office/drawing/2014/main" id="{21E12D70-0942-43D5-A92D-5198EE2A00F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90488"/>
            <a:ext cx="10972800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>
                <a:sym typeface="Calibri Light" panose="020F0302020204030204" pitchFamily="34" charset="0"/>
              </a:rPr>
              <a:t>Click to edit Master title style</a:t>
            </a:r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034B13E9-6B1B-41E4-BA2E-A22BC38D09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>
                <a:sym typeface="Calibri" panose="020F0502020204030204" pitchFamily="34" charset="0"/>
              </a:rPr>
              <a:t>Click to edit Master text styles</a:t>
            </a:r>
          </a:p>
          <a:p>
            <a:pPr lvl="1"/>
            <a:r>
              <a:rPr lang="en-US" altLang="pt-PT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en-US" altLang="pt-PT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en-US" altLang="pt-PT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en-US" altLang="pt-PT">
                <a:sym typeface="Calibri" panose="020F0502020204030204" pitchFamily="34" charset="0"/>
              </a:rPr>
              <a:t>Fifth level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D841DE24-3F53-48F7-8DF3-42D6B29C334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8399463" y="6215063"/>
            <a:ext cx="338137" cy="265112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r" eaLnBrk="1">
              <a:defRPr sz="1200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3332F717-24CC-45A8-AD2E-1AD0DB375E47}" type="slidenum">
              <a:rPr lang="en-US" altLang="pt-PT"/>
              <a:pPr>
                <a:defRPr/>
              </a:pPr>
              <a:t>‹#›</a:t>
            </a:fld>
            <a:endParaRPr lang="en-US" alt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285" r:id="rId1"/>
    <p:sldLayoutId id="2147494286" r:id="rId2"/>
    <p:sldLayoutId id="2147494287" r:id="rId3"/>
    <p:sldLayoutId id="2147494288" r:id="rId4"/>
    <p:sldLayoutId id="2147494289" r:id="rId5"/>
    <p:sldLayoutId id="2147494290" r:id="rId6"/>
    <p:sldLayoutId id="2147494291" r:id="rId7"/>
    <p:sldLayoutId id="2147494292" r:id="rId8"/>
    <p:sldLayoutId id="2147494293" r:id="rId9"/>
    <p:sldLayoutId id="2147494294" r:id="rId10"/>
    <p:sldLayoutId id="2147494295" r:id="rId11"/>
    <p:sldLayoutId id="2147494297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itchFamily="34" charset="0"/>
          <a:ea typeface="Calibri Light" pitchFamily="34" charset="0"/>
          <a:cs typeface="Calibri Light" pitchFamily="34" charset="0"/>
          <a:sym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itchFamily="34" charset="0"/>
          <a:ea typeface="Calibri Light" pitchFamily="34" charset="0"/>
          <a:cs typeface="Calibri Light" pitchFamily="34" charset="0"/>
          <a:sym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itchFamily="34" charset="0"/>
          <a:ea typeface="Calibri Light" pitchFamily="34" charset="0"/>
          <a:cs typeface="Calibri Light" pitchFamily="34" charset="0"/>
          <a:sym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itchFamily="34" charset="0"/>
          <a:ea typeface="Calibri Light" pitchFamily="34" charset="0"/>
          <a:cs typeface="Calibri Light" pitchFamily="34" charset="0"/>
          <a:sym typeface="Calibri Light" panose="020F0302020204030204" pitchFamily="34" charset="0"/>
        </a:defRPr>
      </a:lvl5pPr>
      <a:lvl6pPr marL="457200"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itchFamily="34" charset="0"/>
          <a:ea typeface="Calibri Light" pitchFamily="34" charset="0"/>
          <a:cs typeface="Calibri Light" pitchFamily="34" charset="0"/>
          <a:sym typeface="Calibri Light" pitchFamily="34" charset="0"/>
        </a:defRPr>
      </a:lvl6pPr>
      <a:lvl7pPr marL="914400"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itchFamily="34" charset="0"/>
          <a:ea typeface="Calibri Light" pitchFamily="34" charset="0"/>
          <a:cs typeface="Calibri Light" pitchFamily="34" charset="0"/>
          <a:sym typeface="Calibri Light" pitchFamily="34" charset="0"/>
        </a:defRPr>
      </a:lvl7pPr>
      <a:lvl8pPr marL="1371600"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itchFamily="34" charset="0"/>
          <a:ea typeface="Calibri Light" pitchFamily="34" charset="0"/>
          <a:cs typeface="Calibri Light" pitchFamily="34" charset="0"/>
          <a:sym typeface="Calibri Light" pitchFamily="34" charset="0"/>
        </a:defRPr>
      </a:lvl8pPr>
      <a:lvl9pPr marL="1828800"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itchFamily="34" charset="0"/>
          <a:ea typeface="Calibri Light" pitchFamily="34" charset="0"/>
          <a:cs typeface="Calibri Light" pitchFamily="34" charset="0"/>
          <a:sym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22509163" indent="-2205196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27265313" indent="-2635091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30772100" indent="-294005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31229300" indent="-294005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31686500" indent="-29400500" algn="l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6pPr>
      <a:lvl7pPr marL="32143700" indent="-29400500" algn="l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7pPr>
      <a:lvl8pPr marL="32600900" indent="-29400500" algn="l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8pPr>
      <a:lvl9pPr marL="33058100" indent="-29400500" algn="l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85369B1-D682-4368-B867-5AA975B9F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5867581"/>
            <a:ext cx="3352800" cy="402863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lIns="49528" tIns="49528" rIns="49528" bIns="49528" anchor="ctr">
            <a:spAutoFit/>
          </a:bodyPr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n-US" altLang="pt-PT" sz="18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  <a:sym typeface="Microsoft YaHei Light" panose="020B0502040204020203" pitchFamily="34" charset="-122"/>
              </a:rPr>
              <a:t>Maputo,</a:t>
            </a:r>
            <a:r>
              <a:rPr lang="en-US" altLang="pt-PT" sz="1800" b="1" dirty="0" smtClean="0">
                <a:latin typeface="Arial Narrow" panose="020B0606020202030204" pitchFamily="34" charset="0"/>
                <a:ea typeface="Batang" panose="02030600000101010101" pitchFamily="18" charset="-127"/>
                <a:cs typeface="Andalus" pitchFamily="18" charset="-78"/>
                <a:sym typeface="Microsoft YaHei Light" panose="020B0502040204020203" pitchFamily="34" charset="-122"/>
              </a:rPr>
              <a:t> </a:t>
            </a:r>
            <a:r>
              <a:rPr lang="en-US" altLang="pt-PT" sz="1800" b="1" dirty="0" err="1">
                <a:latin typeface="Arial Narrow" panose="020B0606020202030204" pitchFamily="34" charset="0"/>
                <a:ea typeface="Batang" panose="02030600000101010101" pitchFamily="18" charset="-127"/>
                <a:cs typeface="Andalus" pitchFamily="18" charset="-78"/>
                <a:sym typeface="Microsoft YaHei Light" panose="020B0502040204020203" pitchFamily="34" charset="-122"/>
              </a:rPr>
              <a:t>Março</a:t>
            </a:r>
            <a:r>
              <a:rPr lang="en-US" altLang="pt-PT" sz="1800" b="1" dirty="0">
                <a:latin typeface="Arial Narrow" panose="020B0606020202030204" pitchFamily="34" charset="0"/>
                <a:ea typeface="Batang" panose="02030600000101010101" pitchFamily="18" charset="-127"/>
                <a:cs typeface="Andalus" pitchFamily="18" charset="-78"/>
                <a:sym typeface="Microsoft YaHei Light" panose="020B0502040204020203" pitchFamily="34" charset="-122"/>
              </a:rPr>
              <a:t> de 2023</a:t>
            </a:r>
          </a:p>
        </p:txBody>
      </p:sp>
      <p:sp>
        <p:nvSpPr>
          <p:cNvPr id="7171" name="Rectangle 17">
            <a:extLst>
              <a:ext uri="{FF2B5EF4-FFF2-40B4-BE49-F238E27FC236}">
                <a16:creationId xmlns:a16="http://schemas.microsoft.com/office/drawing/2014/main" id="{D3587835-EA37-4CE6-A330-A243E9E45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2582863"/>
            <a:ext cx="11336337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9pPr>
          </a:lstStyle>
          <a:p>
            <a:pPr algn="ctr"/>
            <a:r>
              <a:rPr lang="pt-PT" altLang="pt-PT" sz="40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  <a:sym typeface="Calibri" panose="020F0502020204030204" pitchFamily="34" charset="0"/>
              </a:rPr>
              <a:t>BALANÇO DOS CICLONES </a:t>
            </a:r>
            <a:endParaRPr lang="pt-PT" altLang="pt-PT" sz="4000" b="1" dirty="0">
              <a:solidFill>
                <a:srgbClr val="FFFFFF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  <a:sym typeface="Calibri" panose="020F0502020204030204" pitchFamily="34" charset="0"/>
            </a:endParaRPr>
          </a:p>
          <a:p>
            <a:pPr algn="ctr"/>
            <a:endParaRPr lang="pt-PT" altLang="pt-PT" sz="3200" b="1" dirty="0">
              <a:solidFill>
                <a:srgbClr val="FFFFFF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  <a:sym typeface="Calibri" panose="020F0502020204030204" pitchFamily="34" charset="0"/>
            </a:endParaRPr>
          </a:p>
          <a:p>
            <a:pPr algn="ctr"/>
            <a:r>
              <a:rPr lang="pt-PT" altLang="pt-PT" sz="2000" b="1" dirty="0">
                <a:solidFill>
                  <a:srgbClr val="FFFFFF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  <a:sym typeface="Calibri" panose="020F0502020204030204" pitchFamily="34" charset="0"/>
              </a:rPr>
              <a:t>PERÍODO DE </a:t>
            </a:r>
            <a:r>
              <a:rPr lang="pt-PT" altLang="pt-PT" sz="20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  <a:sym typeface="Calibri" panose="020F0502020204030204" pitchFamily="34" charset="0"/>
              </a:rPr>
              <a:t>1980</a:t>
            </a:r>
            <a:r>
              <a:rPr lang="en-US" altLang="pt-PT" sz="20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  <a:sym typeface="Calibri" panose="020F0502020204030204" pitchFamily="34" charset="0"/>
              </a:rPr>
              <a:t>-81</a:t>
            </a:r>
            <a:r>
              <a:rPr lang="pt-PT" altLang="pt-PT" sz="20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  <a:sym typeface="Calibri" panose="020F0502020204030204" pitchFamily="34" charset="0"/>
              </a:rPr>
              <a:t> À 2022</a:t>
            </a:r>
            <a:r>
              <a:rPr lang="en-US" altLang="pt-PT" sz="20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  <a:sym typeface="Calibri" panose="020F0502020204030204" pitchFamily="34" charset="0"/>
              </a:rPr>
              <a:t>-23</a:t>
            </a:r>
            <a:endParaRPr lang="pt-PT" altLang="pt-PT" sz="2000" b="1" dirty="0">
              <a:solidFill>
                <a:srgbClr val="FFFFFF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>
            <a:extLst>
              <a:ext uri="{FF2B5EF4-FFF2-40B4-BE49-F238E27FC236}">
                <a16:creationId xmlns:a16="http://schemas.microsoft.com/office/drawing/2014/main" id="{BE45538D-24CA-447F-8716-7EF35CE62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368" y="685799"/>
            <a:ext cx="11505232" cy="585787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Moçambique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sido afetado por ciclones tropicais nos últimos anos,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 ventos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variam entre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km/h e 280 km/h. Entre 1981 e 2023, estima-se que esses ciclones tenham afetado milhões de pessoas e causado centenas de mortes. O ciclone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Idai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por exemplo,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2019, deixou mais de 600 mortos e cerca de 1,5 milhão de pessoas afetadas. 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Governo de Moçambique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trabalhado para fortalecer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sistema de gestão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ão de risco desastres.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PT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 esta apresentação, pretendemos relacionar </a:t>
            </a:r>
            <a:r>
              <a:rPr lang="pt-P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dados </a:t>
            </a:r>
            <a:r>
              <a:rPr lang="pt-P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metereológicos</a:t>
            </a:r>
            <a:r>
              <a:rPr lang="pt-P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(velocidade dos ventos) dos ciclones que atingiram a costa </a:t>
            </a:r>
            <a:r>
              <a:rPr lang="pt-PT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Moçambicana, no período de 1980/2023, </a:t>
            </a:r>
            <a:r>
              <a:rPr lang="pt-P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 </a:t>
            </a:r>
            <a:r>
              <a:rPr lang="pt-PT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seus impactos humanos.  Para alem de apresentarmos dados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discritivos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INAM e do INGD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sobre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tropicais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atingiram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costa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moçambicana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1980 </a:t>
            </a: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2023, também trazemos algumas </a:t>
            </a:r>
            <a:r>
              <a:rPr lang="pt-P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tecnicas</a:t>
            </a: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estatísticas, para melhor analise dos impactos destes fenómenos.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PT" altLang="pt-PT" sz="2400" dirty="0">
              <a:solidFill>
                <a:schemeClr val="tx1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CF30EBE9-C30C-4AF4-851F-1B6B79F3C355}"/>
              </a:ext>
            </a:extLst>
          </p:cNvPr>
          <p:cNvSpPr>
            <a:spLocks/>
          </p:cNvSpPr>
          <p:nvPr/>
        </p:nvSpPr>
        <p:spPr bwMode="auto">
          <a:xfrm>
            <a:off x="10255250" y="6543675"/>
            <a:ext cx="2905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9pPr>
          </a:lstStyle>
          <a:p>
            <a:pPr algn="r" eaLnBrk="1"/>
            <a:fld id="{201D6052-8DC3-4A0A-9548-0EFB9DBFBEB1}" type="slidenum">
              <a:rPr lang="en-US" altLang="pt-PT" sz="1200">
                <a:latin typeface="Batang" panose="02030600000101010101" pitchFamily="18" charset="-127"/>
                <a:ea typeface="Batang" panose="02030600000101010101" pitchFamily="18" charset="-127"/>
                <a:sym typeface="Batang" panose="02030600000101010101" pitchFamily="18" charset="-127"/>
              </a:rPr>
              <a:pPr algn="r" eaLnBrk="1"/>
              <a:t>2</a:t>
            </a:fld>
            <a:endParaRPr lang="en-US" altLang="pt-PT" sz="1200">
              <a:latin typeface="Batang" panose="02030600000101010101" pitchFamily="18" charset="-127"/>
              <a:ea typeface="Batang" panose="02030600000101010101" pitchFamily="18" charset="-127"/>
              <a:sym typeface="Batang" panose="02030600000101010101" pitchFamily="18" charset="-127"/>
            </a:endParaRPr>
          </a:p>
        </p:txBody>
      </p:sp>
      <p:pic>
        <p:nvPicPr>
          <p:cNvPr id="10245" name="Picture 1">
            <a:extLst>
              <a:ext uri="{FF2B5EF4-FFF2-40B4-BE49-F238E27FC236}">
                <a16:creationId xmlns:a16="http://schemas.microsoft.com/office/drawing/2014/main" id="{D52723B0-C976-4091-9908-A0E61651A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538" y="86381"/>
            <a:ext cx="754062" cy="46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Slide Number Placeholder 1">
            <a:extLst>
              <a:ext uri="{FF2B5EF4-FFF2-40B4-BE49-F238E27FC236}">
                <a16:creationId xmlns:a16="http://schemas.microsoft.com/office/drawing/2014/main" id="{690EA167-0EF1-4430-A646-353166720C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20400" y="6019800"/>
            <a:ext cx="338138" cy="2317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9pPr>
          </a:lstStyle>
          <a:p>
            <a:fld id="{D0A06484-69CF-4E86-806E-ED46BE2F8C7A}" type="slidenum">
              <a:rPr lang="en-US" altLang="pt-PT" sz="1200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2</a:t>
            </a:fld>
            <a:endParaRPr lang="en-US" altLang="pt-PT" sz="1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1"/>
          <p:cNvSpPr>
            <a:spLocks noGrp="1"/>
          </p:cNvSpPr>
          <p:nvPr>
            <p:ph type="title"/>
          </p:nvPr>
        </p:nvSpPr>
        <p:spPr>
          <a:xfrm>
            <a:off x="215900" y="117802"/>
            <a:ext cx="10942638" cy="433387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defTabSz="592138" eaLnBrk="1">
              <a:lnSpc>
                <a:spcPct val="100000"/>
              </a:lnSpc>
            </a:pPr>
            <a:r>
              <a:rPr lang="en-US" altLang="pt-PT" sz="2800" b="1" dirty="0">
                <a:solidFill>
                  <a:srgbClr val="FFFFFF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  <a:sym typeface="Batang" pitchFamily="18" charset="-127"/>
              </a:rPr>
              <a:t> </a:t>
            </a:r>
            <a:r>
              <a:rPr lang="en-US" altLang="pt-PT" sz="2800" b="1" dirty="0" err="1" smtClean="0">
                <a:solidFill>
                  <a:srgbClr val="FFFFFF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  <a:sym typeface="Batang" pitchFamily="18" charset="-127"/>
              </a:rPr>
              <a:t>Contextualização</a:t>
            </a:r>
            <a:endParaRPr lang="en-US" altLang="pt-PT" sz="2800" b="1" dirty="0" smtClean="0">
              <a:solidFill>
                <a:schemeClr val="bg1"/>
              </a:solidFill>
              <a:latin typeface="Times New Roman" pitchFamily="18" charset="0"/>
              <a:ea typeface="Batang" pitchFamily="18" charset="-127"/>
              <a:cs typeface="Times New Roman" pitchFamily="18" charset="0"/>
              <a:sym typeface="Batang" pitchFamily="18" charset="-127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Slide Number Placeholder 1">
            <a:extLst>
              <a:ext uri="{FF2B5EF4-FFF2-40B4-BE49-F238E27FC236}">
                <a16:creationId xmlns:a16="http://schemas.microsoft.com/office/drawing/2014/main" id="{D726ADD2-3C42-41F1-8C8B-0C40ED15C61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506200" y="6400800"/>
            <a:ext cx="338138" cy="3079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9pPr>
          </a:lstStyle>
          <a:p>
            <a:pPr algn="l" hangingPunct="1"/>
            <a:fld id="{01E9C5D1-04C5-477C-9017-FBE919CA80D2}" type="slidenum">
              <a:rPr lang="en-US" altLang="pt-PT" sz="1200" smtClean="0">
                <a:solidFill>
                  <a:srgbClr val="898989"/>
                </a:solidFill>
                <a:latin typeface="Calibri" panose="020F0502020204030204" pitchFamily="34" charset="0"/>
              </a:rPr>
              <a:pPr algn="l" hangingPunct="1"/>
              <a:t>3</a:t>
            </a:fld>
            <a:endParaRPr lang="en-US" altLang="pt-P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4" y="980467"/>
            <a:ext cx="9583487" cy="435353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88842" y="5661248"/>
            <a:ext cx="11547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 1: Sistemas tropicais que atingiram a costa Moçambicana. Cada tom do vermelho, indica sistemas que ocorreram na mesma década (10 anos). </a:t>
            </a:r>
          </a:p>
          <a:p>
            <a:endParaRPr lang="pt-PT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Fonte: INAM.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881384D-F2BA-4316-8325-1F8195074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325" y="76200"/>
            <a:ext cx="633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 txBox="1">
            <a:spLocks/>
          </p:cNvSpPr>
          <p:nvPr/>
        </p:nvSpPr>
        <p:spPr>
          <a:xfrm>
            <a:off x="288842" y="104478"/>
            <a:ext cx="10942638" cy="433387"/>
          </a:xfrm>
          <a:prstGeom prst="rect">
            <a:avLst/>
          </a:prstGeom>
          <a:solidFill>
            <a:srgbClr val="FF0000"/>
          </a:solidFill>
        </p:spPr>
        <p:txBody>
          <a:bodyPr>
            <a:normAutofit fontScale="900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 Light" panose="020F03020202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anose="020F0302020204030204" pitchFamily="34" charset="0"/>
              </a:defRPr>
            </a:lvl5pPr>
            <a:lvl6pPr marL="457200" algn="l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6pPr>
            <a:lvl7pPr marL="914400" algn="l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7pPr>
            <a:lvl8pPr marL="1371600" algn="l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8pPr>
            <a:lvl9pPr marL="1828800" algn="l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9pPr>
          </a:lstStyle>
          <a:p>
            <a:pPr defTabSz="592138" eaLnBrk="1">
              <a:lnSpc>
                <a:spcPct val="100000"/>
              </a:lnSpc>
            </a:pPr>
            <a:r>
              <a:rPr lang="en-US" altLang="pt-PT" sz="2800" b="1" kern="0" dirty="0" smtClean="0">
                <a:solidFill>
                  <a:srgbClr val="FFFFFF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  <a:sym typeface="Batang" pitchFamily="18" charset="-127"/>
              </a:rPr>
              <a:t> </a:t>
            </a:r>
            <a:r>
              <a:rPr lang="pt-BR" altLang="pt-PT" sz="2800" b="1" kern="0" dirty="0">
                <a:solidFill>
                  <a:srgbClr val="FFFFFF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  <a:sym typeface="Batang" pitchFamily="18" charset="-127"/>
              </a:rPr>
              <a:t>CICLONES QUE ATINGIRAM A COSTA MOCAMBICANA (1980/2022)</a:t>
            </a:r>
          </a:p>
        </p:txBody>
      </p:sp>
    </p:spTree>
    <p:extLst>
      <p:ext uri="{BB962C8B-B14F-4D97-AF65-F5344CB8AC3E}">
        <p14:creationId xmlns:p14="http://schemas.microsoft.com/office/powerpoint/2010/main" val="38994995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Slide Number Placeholder 1">
            <a:extLst>
              <a:ext uri="{FF2B5EF4-FFF2-40B4-BE49-F238E27FC236}">
                <a16:creationId xmlns:a16="http://schemas.microsoft.com/office/drawing/2014/main" id="{D726ADD2-3C42-41F1-8C8B-0C40ED15C61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506200" y="6400800"/>
            <a:ext cx="338138" cy="3079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9pPr>
          </a:lstStyle>
          <a:p>
            <a:pPr algn="l" hangingPunct="1"/>
            <a:fld id="{01E9C5D1-04C5-477C-9017-FBE919CA80D2}" type="slidenum">
              <a:rPr lang="en-US" altLang="pt-PT" sz="1200" smtClean="0">
                <a:solidFill>
                  <a:srgbClr val="898989"/>
                </a:solidFill>
                <a:latin typeface="Calibri" panose="020F0502020204030204" pitchFamily="34" charset="0"/>
              </a:rPr>
              <a:pPr algn="l" hangingPunct="1"/>
              <a:t>4</a:t>
            </a:fld>
            <a:endParaRPr lang="en-US" altLang="pt-P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96862" y="5754668"/>
            <a:ext cx="11547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Figura 1: Sistemas tropicais que atingiram a costa Moçambicana. Cada tom do vermelho, indica sistemas que ocorreram na mesma década (10 anos). </a:t>
            </a:r>
          </a:p>
          <a:p>
            <a:endParaRPr lang="pt-PT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Fonte: INAM.</a:t>
            </a:r>
            <a:endParaRPr 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881384D-F2BA-4316-8325-1F8195074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325" y="76200"/>
            <a:ext cx="633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757" y="574398"/>
            <a:ext cx="9268043" cy="5216802"/>
          </a:xfrm>
          <a:prstGeom prst="rect">
            <a:avLst/>
          </a:prstGeom>
        </p:spPr>
      </p:pic>
      <p:sp>
        <p:nvSpPr>
          <p:cNvPr id="9" name="Rectangle 1"/>
          <p:cNvSpPr txBox="1">
            <a:spLocks/>
          </p:cNvSpPr>
          <p:nvPr/>
        </p:nvSpPr>
        <p:spPr>
          <a:xfrm>
            <a:off x="296862" y="116658"/>
            <a:ext cx="10942638" cy="433387"/>
          </a:xfrm>
          <a:prstGeom prst="rect">
            <a:avLst/>
          </a:prstGeom>
          <a:solidFill>
            <a:srgbClr val="FF0000"/>
          </a:solidFill>
        </p:spPr>
        <p:txBody>
          <a:bodyPr>
            <a:normAutofit fontScale="525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 Light" panose="020F03020202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anose="020F0302020204030204" pitchFamily="34" charset="0"/>
              </a:defRPr>
            </a:lvl5pPr>
            <a:lvl6pPr marL="457200" algn="l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6pPr>
            <a:lvl7pPr marL="914400" algn="l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7pPr>
            <a:lvl8pPr marL="1371600" algn="l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8pPr>
            <a:lvl9pPr marL="1828800" algn="l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9pPr>
          </a:lstStyle>
          <a:p>
            <a:pPr defTabSz="592138" eaLnBrk="1">
              <a:lnSpc>
                <a:spcPct val="100000"/>
              </a:lnSpc>
            </a:pPr>
            <a:r>
              <a:rPr lang="en-US" altLang="pt-PT" sz="2800" b="1" kern="0" dirty="0" smtClean="0">
                <a:solidFill>
                  <a:srgbClr val="FFFFFF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  <a:sym typeface="Batang" pitchFamily="18" charset="-127"/>
              </a:rPr>
              <a:t> </a:t>
            </a:r>
            <a:r>
              <a:rPr lang="pt-BR" altLang="pt-PT" sz="3400" b="1" kern="0" dirty="0">
                <a:solidFill>
                  <a:srgbClr val="FFFFFF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  <a:sym typeface="Batang" pitchFamily="18" charset="-127"/>
              </a:rPr>
              <a:t>IMPACTO HUMANO DOS CICLONES QUE ATINGIRAM A COSTA MOCAMBICANA (1980/2022)</a:t>
            </a:r>
          </a:p>
        </p:txBody>
      </p:sp>
    </p:spTree>
    <p:extLst>
      <p:ext uri="{BB962C8B-B14F-4D97-AF65-F5344CB8AC3E}">
        <p14:creationId xmlns:p14="http://schemas.microsoft.com/office/powerpoint/2010/main" val="19721142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770720"/>
            <a:ext cx="8077200" cy="362693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33400" y="4419600"/>
            <a:ext cx="10439400" cy="224676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 gráfico acima ilustra o número de pessoas afetadas pelos sistemas tropicais que assolaram a costa moçambicana nas ultimas cinco décadas. A tendência  de pessoas afetadas é cada vez crescente, isto é, para cada sistema tropical que assola a costa Moçambicana, espera se  em média, que sejam afetadas </a:t>
            </a:r>
            <a:r>
              <a:rPr lang="pt-B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55,557 Pessoas.</a:t>
            </a:r>
            <a:endParaRPr lang="pt-BR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881384D-F2BA-4316-8325-1F8195074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325" y="86380"/>
            <a:ext cx="6334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 txBox="1">
            <a:spLocks/>
          </p:cNvSpPr>
          <p:nvPr/>
        </p:nvSpPr>
        <p:spPr>
          <a:xfrm>
            <a:off x="296862" y="116658"/>
            <a:ext cx="10942638" cy="433387"/>
          </a:xfrm>
          <a:prstGeom prst="rect">
            <a:avLst/>
          </a:prstGeom>
          <a:solidFill>
            <a:srgbClr val="FF0000"/>
          </a:solidFill>
        </p:spPr>
        <p:txBody>
          <a:bodyPr>
            <a:normAutofit fontScale="750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 Light" panose="020F03020202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anose="020F0302020204030204" pitchFamily="34" charset="0"/>
              </a:defRPr>
            </a:lvl5pPr>
            <a:lvl6pPr marL="457200" algn="l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6pPr>
            <a:lvl7pPr marL="914400" algn="l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7pPr>
            <a:lvl8pPr marL="1371600" algn="l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8pPr>
            <a:lvl9pPr marL="1828800" algn="l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9pPr>
          </a:lstStyle>
          <a:p>
            <a:pPr defTabSz="592138" eaLnBrk="1">
              <a:lnSpc>
                <a:spcPct val="100000"/>
              </a:lnSpc>
            </a:pPr>
            <a:r>
              <a:rPr lang="en-US" altLang="pt-PT" sz="2800" b="1" kern="0" dirty="0" smtClean="0">
                <a:solidFill>
                  <a:srgbClr val="FFFFFF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  <a:sym typeface="Batang" pitchFamily="18" charset="-127"/>
              </a:rPr>
              <a:t> </a:t>
            </a:r>
            <a:r>
              <a:rPr lang="pt-BR" altLang="pt-PT" sz="3400" b="1" kern="0" dirty="0" smtClean="0">
                <a:solidFill>
                  <a:srgbClr val="FFFFFF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  <a:sym typeface="Batang" pitchFamily="18" charset="-127"/>
              </a:rPr>
              <a:t>ANALISE DO IMPACTOS HUMANOS DOS CICLONES (1980/2022</a:t>
            </a:r>
            <a:r>
              <a:rPr lang="pt-BR" altLang="pt-PT" sz="3400" b="1" kern="0" dirty="0">
                <a:solidFill>
                  <a:srgbClr val="FFFFFF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  <a:sym typeface="Batang" pitchFamily="18" charset="-127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4721194"/>
            <a:ext cx="10744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Como é possível observar a correlação entre a velocidade do vento e o número de pessoas afetadas é positiva e fraca. Assim, para ventos com velocidade de 50km/h, espera se em média que 15,360 pessoas sejam afetadas.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668117"/>
            <a:ext cx="8244710" cy="390818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881384D-F2BA-4316-8325-1F8195074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325" y="86380"/>
            <a:ext cx="6334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296862" y="116658"/>
            <a:ext cx="10942638" cy="433387"/>
          </a:xfrm>
          <a:prstGeom prst="rect">
            <a:avLst/>
          </a:prstGeom>
          <a:solidFill>
            <a:srgbClr val="FF0000"/>
          </a:solidFill>
        </p:spPr>
        <p:txBody>
          <a:bodyPr>
            <a:normAutofit fontScale="900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 Light" panose="020F03020202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anose="020F0302020204030204" pitchFamily="34" charset="0"/>
              </a:defRPr>
            </a:lvl5pPr>
            <a:lvl6pPr marL="457200" algn="l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6pPr>
            <a:lvl7pPr marL="914400" algn="l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7pPr>
            <a:lvl8pPr marL="1371600" algn="l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8pPr>
            <a:lvl9pPr marL="1828800" algn="l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9pPr>
          </a:lstStyle>
          <a:p>
            <a:pPr defTabSz="592138" eaLnBrk="1">
              <a:lnSpc>
                <a:spcPct val="100000"/>
              </a:lnSpc>
            </a:pPr>
            <a:r>
              <a:rPr lang="en-ZA" altLang="pt-PT" sz="2800" b="1" kern="0" dirty="0" smtClean="0">
                <a:solidFill>
                  <a:srgbClr val="FFFFFF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  <a:sym typeface="Batang" pitchFamily="18" charset="-127"/>
              </a:rPr>
              <a:t>CONT.</a:t>
            </a:r>
            <a:endParaRPr lang="pt-BR" altLang="pt-PT" sz="3400" b="1" kern="0" dirty="0">
              <a:solidFill>
                <a:srgbClr val="FFFFFF"/>
              </a:solidFill>
              <a:latin typeface="Times New Roman" pitchFamily="18" charset="0"/>
              <a:ea typeface="Batang" pitchFamily="18" charset="-127"/>
              <a:cs typeface="Times New Roman" pitchFamily="18" charset="0"/>
              <a:sym typeface="Batang" pitchFamily="18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4800600"/>
            <a:ext cx="10515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 mesmo sucede com a correlação entre a velocidade dos ventos e o número de óbitos que embora seja fraca e positiva, 18.44% do número de óbitos e explicada pela velocidade dos ventos, sendo que, se espera 1 óbito para cada velocidade de vento na ordem dos 92km/h.</a:t>
            </a:r>
            <a:endParaRPr lang="pt-BR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914400"/>
            <a:ext cx="6324599" cy="3693435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881384D-F2BA-4316-8325-1F8195074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325" y="86380"/>
            <a:ext cx="6334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296862" y="116658"/>
            <a:ext cx="10942638" cy="433387"/>
          </a:xfrm>
          <a:prstGeom prst="rect">
            <a:avLst/>
          </a:prstGeom>
          <a:solidFill>
            <a:srgbClr val="FF0000"/>
          </a:solidFill>
        </p:spPr>
        <p:txBody>
          <a:bodyPr>
            <a:normAutofit fontScale="825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 Light" panose="020F03020202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anose="020F0302020204030204" pitchFamily="34" charset="0"/>
              </a:defRPr>
            </a:lvl5pPr>
            <a:lvl6pPr marL="457200" algn="l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6pPr>
            <a:lvl7pPr marL="914400" algn="l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7pPr>
            <a:lvl8pPr marL="1371600" algn="l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8pPr>
            <a:lvl9pPr marL="1828800" algn="l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9pPr>
          </a:lstStyle>
          <a:p>
            <a:pPr defTabSz="592138" eaLnBrk="1">
              <a:lnSpc>
                <a:spcPct val="100000"/>
              </a:lnSpc>
            </a:pPr>
            <a:r>
              <a:rPr lang="en-US" altLang="pt-PT" sz="2800" b="1" kern="0" dirty="0" smtClean="0">
                <a:solidFill>
                  <a:srgbClr val="FFFFFF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  <a:sym typeface="Batang" pitchFamily="18" charset="-127"/>
              </a:rPr>
              <a:t> </a:t>
            </a:r>
            <a:r>
              <a:rPr lang="pt-BR" altLang="pt-PT" sz="3400" b="1" kern="0" dirty="0" smtClean="0">
                <a:solidFill>
                  <a:srgbClr val="FFFFFF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  <a:sym typeface="Batang" pitchFamily="18" charset="-127"/>
              </a:rPr>
              <a:t>CONT.</a:t>
            </a:r>
            <a:endParaRPr lang="pt-BR" altLang="pt-PT" sz="3400" b="1" kern="0" dirty="0">
              <a:solidFill>
                <a:srgbClr val="FFFFFF"/>
              </a:solidFill>
              <a:latin typeface="Times New Roman" pitchFamily="18" charset="0"/>
              <a:ea typeface="Batang" pitchFamily="18" charset="-127"/>
              <a:cs typeface="Times New Roman" pitchFamily="18" charset="0"/>
              <a:sym typeface="Batang" pitchFamily="18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71600"/>
            <a:ext cx="6972635" cy="41910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881384D-F2BA-4316-8325-1F8195074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325" y="86380"/>
            <a:ext cx="6334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 txBox="1">
            <a:spLocks/>
          </p:cNvSpPr>
          <p:nvPr/>
        </p:nvSpPr>
        <p:spPr>
          <a:xfrm>
            <a:off x="296862" y="116658"/>
            <a:ext cx="10942638" cy="433387"/>
          </a:xfrm>
          <a:prstGeom prst="rect">
            <a:avLst/>
          </a:prstGeom>
          <a:solidFill>
            <a:srgbClr val="FF0000"/>
          </a:solidFill>
        </p:spPr>
        <p:txBody>
          <a:bodyPr>
            <a:normAutofit fontScale="750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 Light" panose="020F03020202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anose="020F0302020204030204" pitchFamily="34" charset="0"/>
              </a:defRPr>
            </a:lvl5pPr>
            <a:lvl6pPr marL="457200" algn="l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6pPr>
            <a:lvl7pPr marL="914400" algn="l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7pPr>
            <a:lvl8pPr marL="1371600" algn="l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8pPr>
            <a:lvl9pPr marL="1828800" algn="l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9pPr>
          </a:lstStyle>
          <a:p>
            <a:pPr defTabSz="592138" eaLnBrk="1">
              <a:lnSpc>
                <a:spcPct val="100000"/>
              </a:lnSpc>
            </a:pPr>
            <a:r>
              <a:rPr lang="en-US" altLang="pt-PT" sz="2800" b="1" kern="0" dirty="0" smtClean="0">
                <a:solidFill>
                  <a:srgbClr val="FFFFFF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  <a:sym typeface="Batang" pitchFamily="18" charset="-127"/>
              </a:rPr>
              <a:t> </a:t>
            </a:r>
            <a:r>
              <a:rPr lang="pt-BR" altLang="pt-PT" sz="3400" b="1" kern="0" dirty="0" smtClean="0">
                <a:solidFill>
                  <a:srgbClr val="FFFFFF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  <a:sym typeface="Batang" pitchFamily="18" charset="-127"/>
              </a:rPr>
              <a:t>ANALISE DO IMPACTOS HUMANOS DOS CICLONES (1980/2022</a:t>
            </a:r>
            <a:r>
              <a:rPr lang="pt-BR" altLang="pt-PT" sz="3400" b="1" kern="0" dirty="0">
                <a:solidFill>
                  <a:srgbClr val="FFFFFF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  <a:sym typeface="Batang" pitchFamily="18" charset="-127"/>
              </a:rPr>
              <a:t>)</a:t>
            </a:r>
          </a:p>
        </p:txBody>
      </p:sp>
      <p:sp>
        <p:nvSpPr>
          <p:cNvPr id="8" name="Retângulo 1"/>
          <p:cNvSpPr/>
          <p:nvPr/>
        </p:nvSpPr>
        <p:spPr>
          <a:xfrm>
            <a:off x="7467600" y="927943"/>
            <a:ext cx="440213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gráfico </a:t>
            </a:r>
            <a:r>
              <a:rPr lang="pt-B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 lado </a:t>
            </a:r>
            <a:r>
              <a:rPr lang="pt-B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sugere que a dispersão do </a:t>
            </a:r>
            <a:r>
              <a:rPr lang="pt-B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número </a:t>
            </a:r>
            <a:r>
              <a:rPr lang="pt-B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pessoas </a:t>
            </a:r>
            <a:r>
              <a:rPr lang="pt-B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afetadas, </a:t>
            </a:r>
            <a:r>
              <a:rPr lang="pt-B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aumentando ao longo das décadas, </a:t>
            </a:r>
            <a:r>
              <a:rPr lang="pt-B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partindo de </a:t>
            </a:r>
            <a:r>
              <a:rPr lang="pt-B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uma </a:t>
            </a:r>
            <a:r>
              <a:rPr lang="pt-BR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assimetria positiva, avançando imediatamente para uma assimetria negativa, isto é, o número de pessoas afetadas, está cada vez mais distante do seu valor mediano. É de realçar que a presente década já inicia com uma grande dispersão nos seus primeiros três anos em relação as demais décadas em igual período, o que revela que poderá ser uma década de muito mais pessoas afetadas.</a:t>
            </a:r>
            <a:endParaRPr lang="pt-BR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187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81384D-F2BA-4316-8325-1F8195074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325" y="76200"/>
            <a:ext cx="633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/>
          <p:cNvSpPr txBox="1">
            <a:spLocks/>
          </p:cNvSpPr>
          <p:nvPr/>
        </p:nvSpPr>
        <p:spPr>
          <a:xfrm>
            <a:off x="296862" y="116658"/>
            <a:ext cx="10942638" cy="433387"/>
          </a:xfrm>
          <a:prstGeom prst="rect">
            <a:avLst/>
          </a:prstGeom>
          <a:solidFill>
            <a:srgbClr val="FF0000"/>
          </a:solidFill>
        </p:spPr>
        <p:txBody>
          <a:bodyPr>
            <a:normAutofit fontScale="900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 Light" panose="020F03020202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anose="020F0302020204030204" pitchFamily="34" charset="0"/>
              </a:defRPr>
            </a:lvl5pPr>
            <a:lvl6pPr marL="457200" algn="l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6pPr>
            <a:lvl7pPr marL="914400" algn="l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7pPr>
            <a:lvl8pPr marL="1371600" algn="l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8pPr>
            <a:lvl9pPr marL="1828800" algn="l" rtl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defRPr>
            </a:lvl9pPr>
          </a:lstStyle>
          <a:p>
            <a:pPr defTabSz="592138" eaLnBrk="1">
              <a:lnSpc>
                <a:spcPct val="100000"/>
              </a:lnSpc>
            </a:pPr>
            <a:r>
              <a:rPr lang="en-US" altLang="pt-PT" sz="2800" b="1" kern="0" dirty="0" smtClean="0">
                <a:solidFill>
                  <a:srgbClr val="FFFFFF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  <a:sym typeface="Batang" pitchFamily="18" charset="-127"/>
              </a:rPr>
              <a:t> </a:t>
            </a:r>
            <a:endParaRPr lang="pt-BR" altLang="pt-PT" sz="3400" b="1" kern="0" dirty="0">
              <a:solidFill>
                <a:srgbClr val="FFFFFF"/>
              </a:solidFill>
              <a:latin typeface="Times New Roman" pitchFamily="18" charset="0"/>
              <a:ea typeface="Batang" pitchFamily="18" charset="-127"/>
              <a:cs typeface="Times New Roman" pitchFamily="18" charset="0"/>
              <a:sym typeface="Batang" pitchFamily="18" charset="-127"/>
            </a:endParaRPr>
          </a:p>
        </p:txBody>
      </p:sp>
      <p:sp>
        <p:nvSpPr>
          <p:cNvPr id="5" name="Rectangle 1"/>
          <p:cNvSpPr>
            <a:spLocks/>
          </p:cNvSpPr>
          <p:nvPr/>
        </p:nvSpPr>
        <p:spPr bwMode="auto">
          <a:xfrm>
            <a:off x="533400" y="1676400"/>
            <a:ext cx="107029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>
            <a:spAutoFit/>
          </a:bodyPr>
          <a:lstStyle/>
          <a:p>
            <a:pPr algn="ctr" defTabSz="989013" eaLnBrk="1"/>
            <a:r>
              <a:rPr lang="pt-PT" altLang="pt-PT" sz="2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Gill Sans MT" pitchFamily="34" charset="0"/>
              </a:rPr>
              <a:t>Obrigada</a:t>
            </a:r>
            <a:endParaRPr lang="pt-PT" altLang="pt-PT" sz="1800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Gill Sans MT" pitchFamily="34" charset="0"/>
            </a:endParaRPr>
          </a:p>
        </p:txBody>
      </p:sp>
      <p:sp>
        <p:nvSpPr>
          <p:cNvPr id="6" name="Rectangle 2"/>
          <p:cNvSpPr>
            <a:spLocks/>
          </p:cNvSpPr>
          <p:nvPr/>
        </p:nvSpPr>
        <p:spPr bwMode="auto">
          <a:xfrm>
            <a:off x="2640013" y="5481638"/>
            <a:ext cx="6445250" cy="107632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 anchor="ctr">
            <a:spAutoFit/>
          </a:bodyPr>
          <a:lstStyle>
            <a:lvl1pPr defTabSz="989013"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1pPr>
            <a:lvl2pPr marL="742950" indent="-285750" defTabSz="989013"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2pPr>
            <a:lvl3pPr marL="1143000" indent="-228600" defTabSz="989013"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3pPr>
            <a:lvl4pPr marL="1600200" indent="-228600" defTabSz="989013"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4pPr>
            <a:lvl5pPr marL="2057400" indent="-228600" defTabSz="989013"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9pPr>
          </a:lstStyle>
          <a:p>
            <a:pPr algn="ctr" eaLnBrk="1">
              <a:defRPr/>
            </a:pP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“MAIS VALE PREVENIR QUE REMEDIAR”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Custom Design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Custom Design - Default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7070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algn="ctr" rotWithShape="0">
            <a:srgbClr val="535353">
              <a:alpha val="50000"/>
            </a:srgbClr>
          </a:outerShdw>
        </a:effec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ea typeface="Calibri" pitchFamily="34" charset="0"/>
            <a:cs typeface="Calibri" pitchFamily="34" charset="0"/>
            <a:sym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7070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algn="ctr" rotWithShape="0">
            <a:srgbClr val="535353">
              <a:alpha val="50000"/>
            </a:srgbClr>
          </a:outerShdw>
        </a:effec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ea typeface="Calibri" pitchFamily="34" charset="0"/>
            <a:cs typeface="Calibri" pitchFamily="34" charset="0"/>
            <a:sym typeface="Calibri" pitchFamily="34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Apresentacao_FINAL_do Documento RB_ECC ver  Beleza 21.08.19</Template>
  <TotalTime>29802</TotalTime>
  <Words>541</Words>
  <Application>Microsoft Office PowerPoint</Application>
  <PresentationFormat>Widescreen</PresentationFormat>
  <Paragraphs>31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Microsoft YaHei Light</vt:lpstr>
      <vt:lpstr>Andalus</vt:lpstr>
      <vt:lpstr>Arial</vt:lpstr>
      <vt:lpstr>Arial Narrow</vt:lpstr>
      <vt:lpstr>Batang</vt:lpstr>
      <vt:lpstr>Calibri</vt:lpstr>
      <vt:lpstr>Calibri Light</vt:lpstr>
      <vt:lpstr>Gill Sans MT</vt:lpstr>
      <vt:lpstr>Times New Roman</vt:lpstr>
      <vt:lpstr>2_Custom Design - Default</vt:lpstr>
      <vt:lpstr>PowerPoint Presentation</vt:lpstr>
      <vt:lpstr> Contextualização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Mozambique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Antonio Jose Beleza</cp:lastModifiedBy>
  <cp:revision>2014</cp:revision>
  <cp:lastPrinted>2023-03-13T14:49:22Z</cp:lastPrinted>
  <dcterms:created xsi:type="dcterms:W3CDTF">2019-08-21T17:05:24Z</dcterms:created>
  <dcterms:modified xsi:type="dcterms:W3CDTF">2023-04-06T07:08:19Z</dcterms:modified>
</cp:coreProperties>
</file>